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3" r:id="rId4"/>
    <p:sldId id="264" r:id="rId5"/>
    <p:sldId id="265" r:id="rId6"/>
    <p:sldId id="266" r:id="rId7"/>
    <p:sldId id="267" r:id="rId8"/>
    <p:sldId id="268" r:id="rId9"/>
    <p:sldId id="257" r:id="rId10"/>
    <p:sldId id="269" r:id="rId11"/>
    <p:sldId id="270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99"/>
    <a:srgbClr val="E4F141"/>
    <a:srgbClr val="FCF26A"/>
    <a:srgbClr val="E0E450"/>
    <a:srgbClr val="F4F04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907869" y="6338026"/>
            <a:ext cx="2743200" cy="365125"/>
          </a:xfrm>
        </p:spPr>
        <p:txBody>
          <a:bodyPr/>
          <a:lstStyle/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7" name="Pravokutnik 6"/>
          <p:cNvSpPr/>
          <p:nvPr userDrawn="1"/>
        </p:nvSpPr>
        <p:spPr>
          <a:xfrm>
            <a:off x="0" y="6355635"/>
            <a:ext cx="12192000" cy="480593"/>
          </a:xfrm>
          <a:prstGeom prst="rect">
            <a:avLst/>
          </a:prstGeom>
          <a:solidFill>
            <a:srgbClr val="F4F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787" y="6380287"/>
            <a:ext cx="1646026" cy="43128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0987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999972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137004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907869" y="6338026"/>
            <a:ext cx="2743200" cy="365125"/>
          </a:xfrm>
        </p:spPr>
        <p:txBody>
          <a:bodyPr/>
          <a:lstStyle/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ravokutnik 6"/>
          <p:cNvSpPr/>
          <p:nvPr userDrawn="1"/>
        </p:nvSpPr>
        <p:spPr>
          <a:xfrm>
            <a:off x="0" y="6355635"/>
            <a:ext cx="12192000" cy="480593"/>
          </a:xfrm>
          <a:prstGeom prst="rect">
            <a:avLst/>
          </a:prstGeom>
          <a:solidFill>
            <a:srgbClr val="F4F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prstClr val="white"/>
              </a:solidFill>
            </a:endParaRPr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787" y="6380287"/>
            <a:ext cx="1646026" cy="43128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32958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2632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364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852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7587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85447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71789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750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2644598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dirty="0" smtClean="0"/>
              <a:t>Kliknite ikonu da biste dodali  sliku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3970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6698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295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94867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2010912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844496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257910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8867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93786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dirty="0" smtClean="0"/>
              <a:t>Kliknite ikonu da biste dodali  sliku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788901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40324-576C-4FE2-B24D-BA050561B8FE}" type="datetimeFigureOut">
              <a:rPr lang="hr-HR" smtClean="0"/>
              <a:pPr/>
              <a:t>29.9.2020.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673B2-212B-47B3-B11B-D31F08B32614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7" name="Pravokutnik 6"/>
          <p:cNvSpPr/>
          <p:nvPr userDrawn="1"/>
        </p:nvSpPr>
        <p:spPr>
          <a:xfrm>
            <a:off x="0" y="6355635"/>
            <a:ext cx="12192000" cy="480593"/>
          </a:xfrm>
          <a:prstGeom prst="rect">
            <a:avLst/>
          </a:prstGeom>
          <a:solidFill>
            <a:srgbClr val="F4F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75063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787" y="6380287"/>
            <a:ext cx="1646026" cy="43128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2802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40324-576C-4FE2-B24D-BA050561B8F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29.9.2020.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673B2-212B-47B3-B11B-D31F08B32614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ravokutnik 6"/>
          <p:cNvSpPr/>
          <p:nvPr userDrawn="1"/>
        </p:nvSpPr>
        <p:spPr>
          <a:xfrm>
            <a:off x="0" y="6355635"/>
            <a:ext cx="12192000" cy="480593"/>
          </a:xfrm>
          <a:prstGeom prst="rect">
            <a:avLst/>
          </a:prstGeom>
          <a:solidFill>
            <a:srgbClr val="F4F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prstClr val="white"/>
              </a:solidFill>
            </a:endParaRPr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75063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787" y="6380287"/>
            <a:ext cx="1646026" cy="43128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64196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e-sfera.hr/dodatni-digitalni-sadrzaji/a72b631a-6e45-4579-8582-5ba6d63dcbd7/assets/interactivity/kviz_a_4/index.html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a72b631a-6e45-4579-8582-5ba6d63dcbd7/assets/video/nc1_t14_koliko_placamo_za_energiju.mp4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675524" y="2578955"/>
            <a:ext cx="9144000" cy="1655762"/>
          </a:xfrm>
        </p:spPr>
        <p:txBody>
          <a:bodyPr>
            <a:normAutofit/>
          </a:bodyPr>
          <a:lstStyle/>
          <a:p>
            <a:r>
              <a:rPr lang="hr-HR" sz="4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ef" panose="00000500000000000000" pitchFamily="2" charset="-79"/>
              </a:rPr>
              <a:t>Rad i snaga električne struje </a:t>
            </a:r>
            <a:endParaRPr lang="hr-HR" sz="4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ef" panose="00000500000000000000" pitchFamily="2" charset="-79"/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8472196" y="5411755"/>
            <a:ext cx="3088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000099"/>
                </a:solidFill>
                <a:cs typeface="Alef" panose="00000500000000000000" pitchFamily="2" charset="-79"/>
              </a:rPr>
              <a:t>ELEKTRIČNA STRUJA </a:t>
            </a:r>
            <a:endParaRPr lang="hr-HR" dirty="0">
              <a:solidFill>
                <a:srgbClr val="000099"/>
              </a:solidFill>
              <a:cs typeface="Alef" panose="00000500000000000000" pitchFamily="2" charset="-79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045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82351" y="1040836"/>
            <a:ext cx="10515600" cy="1154723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hr-HR" sz="32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Klikom na sličicu pristupi kvizu kojim ćeš provjeriti znanje.</a:t>
            </a:r>
          </a:p>
          <a:p>
            <a:endParaRPr lang="hr-HR" dirty="0"/>
          </a:p>
        </p:txBody>
      </p:sp>
      <p:sp>
        <p:nvSpPr>
          <p:cNvPr id="4" name="Zvijezda s 5 krakova 6"/>
          <p:cNvSpPr/>
          <p:nvPr/>
        </p:nvSpPr>
        <p:spPr>
          <a:xfrm>
            <a:off x="167951" y="70379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 smtClean="0">
                <a:solidFill>
                  <a:srgbClr val="FCF26A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1</a:t>
            </a:r>
            <a:endParaRPr lang="hr-HR" sz="3600" b="1" dirty="0">
              <a:solidFill>
                <a:srgbClr val="FCF26A"/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pic>
        <p:nvPicPr>
          <p:cNvPr id="7173" name="Picture 5" descr="List, Icon, Symbol, Paper, Sign, Fla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5035" y="2081946"/>
            <a:ext cx="3238500" cy="32385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niOkvir 4"/>
          <p:cNvSpPr txBox="1"/>
          <p:nvPr/>
        </p:nvSpPr>
        <p:spPr>
          <a:xfrm>
            <a:off x="4824888" y="2540894"/>
            <a:ext cx="127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>
                <a:solidFill>
                  <a:srgbClr val="000099"/>
                </a:solidFill>
                <a:latin typeface="Consolas" pitchFamily="49" charset="0"/>
                <a:cs typeface="Consolas" pitchFamily="49" charset="0"/>
              </a:rPr>
              <a:t>Kviz A </a:t>
            </a:r>
            <a:endParaRPr lang="hr-HR" b="1" dirty="0">
              <a:solidFill>
                <a:srgbClr val="000099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Obični oblačić 10"/>
          <p:cNvSpPr/>
          <p:nvPr/>
        </p:nvSpPr>
        <p:spPr>
          <a:xfrm>
            <a:off x="10494329" y="510707"/>
            <a:ext cx="1427327" cy="940061"/>
          </a:xfrm>
          <a:prstGeom prst="cloudCallou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prstClr val="black"/>
              </a:solidFill>
            </a:endParaRPr>
          </a:p>
        </p:txBody>
      </p:sp>
      <p:sp>
        <p:nvSpPr>
          <p:cNvPr id="12" name="Akcijski gumb: Pomoć 11">
            <a:hlinkClick r:id="" action="ppaction://noaction" highlightClick="1"/>
          </p:cNvPr>
          <p:cNvSpPr/>
          <p:nvPr/>
        </p:nvSpPr>
        <p:spPr>
          <a:xfrm>
            <a:off x="10791792" y="726871"/>
            <a:ext cx="655094" cy="507732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noFill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071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82351" y="879645"/>
            <a:ext cx="10060432" cy="986890"/>
          </a:xfrm>
        </p:spPr>
        <p:txBody>
          <a:bodyPr>
            <a:normAutofit/>
          </a:bodyPr>
          <a:lstStyle/>
          <a:p>
            <a:r>
              <a:rPr lang="hr-H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lef" panose="00000500000000000000" pitchFamily="2" charset="-79"/>
              </a:rPr>
              <a:t>Razmislite </a:t>
            </a:r>
            <a:endParaRPr lang="hr-H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lef" panose="00000500000000000000" pitchFamily="2" charset="-79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82351" y="1767010"/>
            <a:ext cx="10515600" cy="238295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r-HR" dirty="0" smtClean="0"/>
              <a:t>Svakodnevno koristite uređaje koji za rad koriste električnu energiju.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dirty="0" smtClean="0"/>
              <a:t> O čemu ovisi rad različitih uređaja?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dirty="0" smtClean="0"/>
              <a:t>Kako se mjeri potrošena električna energija u svakom kućanstvu? </a:t>
            </a:r>
            <a:endParaRPr lang="hr-HR" dirty="0"/>
          </a:p>
        </p:txBody>
      </p:sp>
      <p:sp>
        <p:nvSpPr>
          <p:cNvPr id="4" name="Zvijezda s 5 krakova 3"/>
          <p:cNvSpPr/>
          <p:nvPr/>
        </p:nvSpPr>
        <p:spPr>
          <a:xfrm>
            <a:off x="167951" y="70379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 smtClean="0">
                <a:solidFill>
                  <a:srgbClr val="FCF26A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1</a:t>
            </a:r>
            <a:endParaRPr lang="hr-HR" sz="3600" b="1" dirty="0">
              <a:solidFill>
                <a:srgbClr val="FCF26A"/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065" y="4497285"/>
            <a:ext cx="2069489" cy="1383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272" y="4403305"/>
            <a:ext cx="1390649" cy="1571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7877908" y="4403306"/>
            <a:ext cx="1975453" cy="1314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8046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82351" y="853121"/>
            <a:ext cx="10094706" cy="928788"/>
          </a:xfrm>
        </p:spPr>
        <p:txBody>
          <a:bodyPr>
            <a:normAutofit/>
          </a:bodyPr>
          <a:lstStyle/>
          <a:p>
            <a:r>
              <a:rPr lang="hr-HR" sz="40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Rad električne struje u strujnom krugu </a:t>
            </a:r>
            <a:endParaRPr lang="hr-HR" sz="40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Zvijezda s 5 krakova 4"/>
          <p:cNvSpPr/>
          <p:nvPr/>
        </p:nvSpPr>
        <p:spPr>
          <a:xfrm>
            <a:off x="167951" y="70379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 smtClean="0">
                <a:solidFill>
                  <a:srgbClr val="FCF26A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1</a:t>
            </a:r>
            <a:endParaRPr lang="hr-HR" sz="3600" b="1" dirty="0">
              <a:solidFill>
                <a:srgbClr val="FCF26A"/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989748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/>
              <a:t>Rad </a:t>
            </a:r>
            <a:r>
              <a:rPr lang="pl-PL" i="1" dirty="0"/>
              <a:t>W </a:t>
            </a:r>
            <a:r>
              <a:rPr lang="pl-PL" dirty="0"/>
              <a:t>što ga električna struja obavi tijekom vremena</a:t>
            </a:r>
            <a:r>
              <a:rPr lang="pl-PL" i="1" dirty="0"/>
              <a:t> t </a:t>
            </a:r>
            <a:r>
              <a:rPr lang="pl-PL" dirty="0"/>
              <a:t>jednak</a:t>
            </a:r>
          </a:p>
          <a:p>
            <a:pPr marL="0" indent="0" algn="ctr">
              <a:buNone/>
            </a:pPr>
            <a:r>
              <a:rPr lang="pl-PL" dirty="0" smtClean="0"/>
              <a:t>           je </a:t>
            </a:r>
            <a:r>
              <a:rPr lang="pl-PL" dirty="0"/>
              <a:t>umnošku napona </a:t>
            </a:r>
            <a:r>
              <a:rPr lang="pl-PL" i="1" dirty="0"/>
              <a:t>U</a:t>
            </a:r>
            <a:r>
              <a:rPr lang="pl-PL" dirty="0"/>
              <a:t>, struje </a:t>
            </a:r>
            <a:r>
              <a:rPr lang="pl-PL" i="1" dirty="0"/>
              <a:t>I</a:t>
            </a:r>
            <a:r>
              <a:rPr lang="pl-PL" dirty="0"/>
              <a:t> i </a:t>
            </a:r>
            <a:r>
              <a:rPr lang="pl-PL" dirty="0" smtClean="0"/>
              <a:t>vremena </a:t>
            </a:r>
            <a:r>
              <a:rPr lang="pl-PL" i="1" dirty="0" smtClean="0"/>
              <a:t>t.</a:t>
            </a:r>
            <a:endParaRPr lang="pl-PL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3711" y="3268296"/>
            <a:ext cx="23336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kstniOkvir 9"/>
          <p:cNvSpPr txBox="1"/>
          <p:nvPr/>
        </p:nvSpPr>
        <p:spPr>
          <a:xfrm>
            <a:off x="961293" y="5181600"/>
            <a:ext cx="9624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dirty="0" smtClean="0"/>
              <a:t>Energija električnog izvora smanjuje se za obavljeni rad. </a:t>
            </a:r>
            <a:endParaRPr lang="hr-HR" sz="2800" dirty="0"/>
          </a:p>
        </p:txBody>
      </p:sp>
      <p:sp>
        <p:nvSpPr>
          <p:cNvPr id="11" name="Pravokutnik 10"/>
          <p:cNvSpPr/>
          <p:nvPr/>
        </p:nvSpPr>
        <p:spPr>
          <a:xfrm>
            <a:off x="2766646" y="4301461"/>
            <a:ext cx="61546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400" dirty="0" smtClean="0">
                <a:latin typeface="Arial" charset="0"/>
                <a:cs typeface="Arial" charset="0"/>
              </a:rPr>
              <a:t>Mjerna jedinica rada - </a:t>
            </a:r>
            <a:r>
              <a:rPr lang="hr-HR" sz="2400" b="1" dirty="0" smtClean="0">
                <a:latin typeface="Arial" charset="0"/>
                <a:cs typeface="Arial" charset="0"/>
              </a:rPr>
              <a:t>džul </a:t>
            </a:r>
            <a:r>
              <a:rPr lang="hr-HR" sz="2400" b="1" dirty="0">
                <a:latin typeface="Arial" charset="0"/>
                <a:cs typeface="Arial" charset="0"/>
              </a:rPr>
              <a:t>(</a:t>
            </a:r>
            <a:r>
              <a:rPr lang="en-US" sz="2400" dirty="0">
                <a:latin typeface="Arial" charset="0"/>
                <a:cs typeface="Arial" charset="0"/>
              </a:rPr>
              <a:t>znak</a:t>
            </a:r>
            <a:r>
              <a:rPr lang="en-US" sz="2400" b="1" dirty="0">
                <a:latin typeface="Arial" charset="0"/>
                <a:cs typeface="Arial" charset="0"/>
              </a:rPr>
              <a:t> </a:t>
            </a:r>
            <a:r>
              <a:rPr lang="hr-HR" sz="2400" b="1" dirty="0">
                <a:latin typeface="Arial" charset="0"/>
                <a:cs typeface="Arial" charset="0"/>
              </a:rPr>
              <a:t>J).</a:t>
            </a:r>
            <a:endParaRPr lang="en-US" sz="2400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5120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82351" y="498216"/>
            <a:ext cx="10193740" cy="1325563"/>
          </a:xfrm>
        </p:spPr>
        <p:txBody>
          <a:bodyPr>
            <a:normAutofit/>
          </a:bodyPr>
          <a:lstStyle/>
          <a:p>
            <a:r>
              <a:rPr lang="hr-HR" sz="40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Zadatak </a:t>
            </a:r>
            <a:endParaRPr lang="hr-HR" sz="40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82351" y="1333255"/>
            <a:ext cx="10515600" cy="1292713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hr-HR" dirty="0" smtClean="0"/>
              <a:t>Električna žarulja  priključena je na izvor napona 230 V i kroz nju prolazi struja od 0,4 A. </a:t>
            </a:r>
            <a:r>
              <a:rPr lang="en-US" dirty="0">
                <a:solidFill>
                  <a:prstClr val="black"/>
                </a:solidFill>
                <a:cs typeface="Arial" pitchFamily="34" charset="0"/>
              </a:rPr>
              <a:t>Koliki je rad električne struje u žarulji tijekom 60 </a:t>
            </a:r>
            <a:r>
              <a:rPr lang="en-US" dirty="0" smtClean="0">
                <a:solidFill>
                  <a:prstClr val="black"/>
                </a:solidFill>
                <a:cs typeface="Arial" pitchFamily="34" charset="0"/>
              </a:rPr>
              <a:t>sekun</a:t>
            </a:r>
            <a:r>
              <a:rPr lang="hr-HR" dirty="0" smtClean="0">
                <a:solidFill>
                  <a:prstClr val="black"/>
                </a:solidFill>
                <a:cs typeface="Arial" pitchFamily="34" charset="0"/>
              </a:rPr>
              <a:t>di</a:t>
            </a:r>
            <a:r>
              <a:rPr lang="en-US" dirty="0" smtClean="0">
                <a:solidFill>
                  <a:prstClr val="black"/>
                </a:solidFill>
                <a:cs typeface="Arial" pitchFamily="34" charset="0"/>
              </a:rPr>
              <a:t>?</a:t>
            </a:r>
            <a:endParaRPr lang="hr-HR" dirty="0">
              <a:solidFill>
                <a:prstClr val="black"/>
              </a:solidFill>
              <a:cs typeface="Arial" pitchFamily="34" charset="0"/>
            </a:endParaRPr>
          </a:p>
          <a:p>
            <a:pPr marL="0" indent="0">
              <a:buNone/>
            </a:pPr>
            <a:endParaRPr lang="hr-HR" sz="3200" dirty="0"/>
          </a:p>
        </p:txBody>
      </p:sp>
      <p:sp>
        <p:nvSpPr>
          <p:cNvPr id="4" name="Zvijezda s 5 krakova 3"/>
          <p:cNvSpPr/>
          <p:nvPr/>
        </p:nvSpPr>
        <p:spPr>
          <a:xfrm>
            <a:off x="167951" y="70379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 smtClean="0">
                <a:solidFill>
                  <a:srgbClr val="FCF26A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1</a:t>
            </a:r>
            <a:endParaRPr lang="hr-HR" sz="3600" b="1" dirty="0">
              <a:solidFill>
                <a:srgbClr val="FCF26A"/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2945976" y="2756825"/>
            <a:ext cx="656492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/>
              <a:t>Rješenje:</a:t>
            </a:r>
          </a:p>
          <a:p>
            <a:r>
              <a:rPr lang="pl-PL" sz="2800" dirty="0"/>
              <a:t>		</a:t>
            </a:r>
            <a:r>
              <a:rPr lang="pl-PL" sz="2800" i="1" dirty="0"/>
              <a:t>U</a:t>
            </a:r>
            <a:r>
              <a:rPr lang="pl-PL" sz="2800" dirty="0"/>
              <a:t> = </a:t>
            </a:r>
            <a:r>
              <a:rPr lang="pl-PL" sz="2800" dirty="0" smtClean="0"/>
              <a:t>230  </a:t>
            </a:r>
            <a:r>
              <a:rPr lang="pl-PL" sz="2800" dirty="0"/>
              <a:t>V</a:t>
            </a:r>
          </a:p>
          <a:p>
            <a:r>
              <a:rPr lang="pl-PL" sz="2800" dirty="0"/>
              <a:t>		</a:t>
            </a:r>
            <a:r>
              <a:rPr lang="pl-PL" sz="2800" i="1" dirty="0"/>
              <a:t>I</a:t>
            </a:r>
            <a:r>
              <a:rPr lang="pl-PL" sz="2800" dirty="0"/>
              <a:t> = 0,4 A</a:t>
            </a:r>
          </a:p>
          <a:p>
            <a:r>
              <a:rPr lang="pl-PL" sz="2800" dirty="0"/>
              <a:t>		</a:t>
            </a:r>
            <a:r>
              <a:rPr lang="pl-PL" sz="2800" i="1" dirty="0"/>
              <a:t>t</a:t>
            </a:r>
            <a:r>
              <a:rPr lang="pl-PL" sz="2800" dirty="0"/>
              <a:t> = 60 s  </a:t>
            </a:r>
          </a:p>
          <a:p>
            <a:r>
              <a:rPr lang="pl-PL" sz="2800" dirty="0"/>
              <a:t>        </a:t>
            </a:r>
            <a:r>
              <a:rPr lang="pl-PL" sz="2800" dirty="0" smtClean="0"/>
              <a:t>		</a:t>
            </a:r>
            <a:r>
              <a:rPr lang="pl-PL" sz="2800" i="1" dirty="0" smtClean="0"/>
              <a:t>W</a:t>
            </a:r>
            <a:r>
              <a:rPr lang="pl-PL" sz="2800" dirty="0" smtClean="0"/>
              <a:t> = ?</a:t>
            </a:r>
          </a:p>
          <a:p>
            <a:r>
              <a:rPr lang="pl-PL" sz="2800" i="1" dirty="0" smtClean="0"/>
              <a:t>		W </a:t>
            </a:r>
            <a:r>
              <a:rPr lang="pl-PL" sz="2800" i="1" dirty="0"/>
              <a:t>= U · I · t</a:t>
            </a:r>
          </a:p>
          <a:p>
            <a:r>
              <a:rPr lang="pl-PL" sz="2800" dirty="0"/>
              <a:t>       		</a:t>
            </a:r>
            <a:r>
              <a:rPr lang="pl-PL" sz="2800" i="1" dirty="0" smtClean="0"/>
              <a:t>W</a:t>
            </a:r>
            <a:r>
              <a:rPr lang="pl-PL" sz="2800" dirty="0" smtClean="0"/>
              <a:t> </a:t>
            </a:r>
            <a:r>
              <a:rPr lang="pl-PL" sz="2800" dirty="0"/>
              <a:t>= </a:t>
            </a:r>
            <a:r>
              <a:rPr lang="pl-PL" sz="2800" dirty="0" smtClean="0"/>
              <a:t>230V </a:t>
            </a:r>
            <a:r>
              <a:rPr lang="pl-PL" sz="2800" dirty="0"/>
              <a:t>· 0,4 A · 60 s</a:t>
            </a:r>
          </a:p>
          <a:p>
            <a:r>
              <a:rPr lang="pl-PL" sz="2800" dirty="0"/>
              <a:t>        		</a:t>
            </a:r>
            <a:r>
              <a:rPr lang="pl-PL" sz="2800" i="1" dirty="0"/>
              <a:t>W</a:t>
            </a:r>
            <a:r>
              <a:rPr lang="pl-PL" sz="2800" dirty="0"/>
              <a:t> = </a:t>
            </a:r>
            <a:r>
              <a:rPr lang="pl-PL" sz="2800" dirty="0" smtClean="0"/>
              <a:t>5 520 </a:t>
            </a:r>
            <a:r>
              <a:rPr lang="pl-PL" sz="2800" dirty="0"/>
              <a:t>J </a:t>
            </a:r>
            <a:endParaRPr lang="hr-HR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876799" y="4530811"/>
            <a:ext cx="106268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84867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82351" y="1043768"/>
            <a:ext cx="9907137" cy="808479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Snaga električne </a:t>
            </a:r>
            <a:r>
              <a:rPr lang="hr-H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struje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8028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dirty="0"/>
              <a:t>Snaga električne struje </a:t>
            </a:r>
            <a:r>
              <a:rPr lang="pl-PL" i="1" dirty="0"/>
              <a:t>P</a:t>
            </a:r>
            <a:r>
              <a:rPr lang="pl-PL" dirty="0"/>
              <a:t> u nekom trošilu </a:t>
            </a:r>
          </a:p>
          <a:p>
            <a:pPr marL="0" indent="0" algn="ctr">
              <a:buNone/>
            </a:pPr>
            <a:r>
              <a:rPr lang="pl-PL" dirty="0"/>
              <a:t>jednaka je umnošku napona </a:t>
            </a:r>
            <a:r>
              <a:rPr lang="pl-PL" i="1" dirty="0"/>
              <a:t>U</a:t>
            </a:r>
            <a:r>
              <a:rPr lang="pl-PL" dirty="0"/>
              <a:t> na krajevima trošila i </a:t>
            </a:r>
          </a:p>
          <a:p>
            <a:pPr marL="0" indent="0" algn="ctr">
              <a:buNone/>
            </a:pPr>
            <a:r>
              <a:rPr lang="pl-PL" dirty="0"/>
              <a:t>struje</a:t>
            </a:r>
            <a:r>
              <a:rPr lang="pl-PL" i="1" dirty="0"/>
              <a:t> I </a:t>
            </a:r>
            <a:r>
              <a:rPr lang="pl-PL" dirty="0"/>
              <a:t>kroz trošilo.</a:t>
            </a:r>
          </a:p>
          <a:p>
            <a:pPr marL="0" indent="0" algn="ctr">
              <a:buNone/>
            </a:pPr>
            <a:endParaRPr lang="hr-HR" dirty="0"/>
          </a:p>
        </p:txBody>
      </p:sp>
      <p:sp>
        <p:nvSpPr>
          <p:cNvPr id="4" name="Zvijezda s 5 krakova 3"/>
          <p:cNvSpPr/>
          <p:nvPr/>
        </p:nvSpPr>
        <p:spPr>
          <a:xfrm>
            <a:off x="167951" y="70379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 smtClean="0">
                <a:solidFill>
                  <a:srgbClr val="FCF26A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1</a:t>
            </a:r>
            <a:endParaRPr lang="hr-HR" sz="3600" b="1" dirty="0">
              <a:solidFill>
                <a:srgbClr val="FCF26A"/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3993" y="3489848"/>
            <a:ext cx="2609483" cy="83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niOkvir 4"/>
          <p:cNvSpPr txBox="1"/>
          <p:nvPr/>
        </p:nvSpPr>
        <p:spPr>
          <a:xfrm>
            <a:off x="3270738" y="48768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/>
              <a:t>Jedinica snage  – vat (znak W).</a:t>
            </a:r>
          </a:p>
        </p:txBody>
      </p:sp>
    </p:spTree>
    <p:extLst>
      <p:ext uri="{BB962C8B-B14F-4D97-AF65-F5344CB8AC3E}">
        <p14:creationId xmlns="" xmlns:p14="http://schemas.microsoft.com/office/powerpoint/2010/main" val="302890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82351" y="703798"/>
            <a:ext cx="9947031" cy="986890"/>
          </a:xfrm>
        </p:spPr>
        <p:txBody>
          <a:bodyPr>
            <a:normAutofit/>
          </a:bodyPr>
          <a:lstStyle/>
          <a:p>
            <a:r>
              <a:rPr lang="hr-HR" sz="40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Mjerne jedinice snage </a:t>
            </a:r>
            <a:endParaRPr lang="hr-HR" sz="40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Zvijezda s 5 krakova 3"/>
          <p:cNvSpPr/>
          <p:nvPr/>
        </p:nvSpPr>
        <p:spPr>
          <a:xfrm>
            <a:off x="167951" y="70379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 smtClean="0">
                <a:solidFill>
                  <a:srgbClr val="FCF26A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1</a:t>
            </a:r>
            <a:endParaRPr lang="hr-HR" sz="3600" b="1" dirty="0">
              <a:solidFill>
                <a:srgbClr val="FCF26A"/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5" name="Text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5492016" cy="2287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hr-HR" dirty="0">
                <a:latin typeface="+mn-lt"/>
                <a:cs typeface="Arial" charset="0"/>
              </a:rPr>
              <a:t>Kilovat :      </a:t>
            </a:r>
            <a:r>
              <a:rPr lang="hr-HR" b="1" dirty="0">
                <a:latin typeface="+mn-lt"/>
                <a:cs typeface="Arial" charset="0"/>
              </a:rPr>
              <a:t>1 kW  = 1000 W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dirty="0">
                <a:latin typeface="+mn-lt"/>
                <a:cs typeface="Arial" charset="0"/>
              </a:rPr>
              <a:t>Megavat:    </a:t>
            </a:r>
            <a:r>
              <a:rPr lang="hr-HR" b="1" dirty="0">
                <a:latin typeface="+mn-lt"/>
                <a:cs typeface="Arial" charset="0"/>
              </a:rPr>
              <a:t>1 MW = 1 000 000 W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dirty="0">
                <a:latin typeface="+mn-lt"/>
                <a:cs typeface="Arial" charset="0"/>
              </a:rPr>
              <a:t>Gigavat:      </a:t>
            </a:r>
            <a:r>
              <a:rPr lang="hr-HR" b="1" dirty="0">
                <a:latin typeface="+mn-lt"/>
                <a:cs typeface="Arial" charset="0"/>
              </a:rPr>
              <a:t>1 GW = 1 000 000 000 W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808892" y="4654062"/>
            <a:ext cx="59670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dirty="0">
                <a:cs typeface="Arial" pitchFamily="34" charset="0"/>
              </a:rPr>
              <a:t>Kilovatsat</a:t>
            </a:r>
            <a:r>
              <a:rPr lang="hr-HR" sz="2800" b="1" dirty="0">
                <a:cs typeface="Arial" pitchFamily="34" charset="0"/>
              </a:rPr>
              <a:t> :  1 kWh = 1 000 W · 3 600 s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800" b="1" dirty="0">
                <a:cs typeface="Arial" pitchFamily="34" charset="0"/>
              </a:rPr>
              <a:t>                    </a:t>
            </a:r>
            <a:r>
              <a:rPr lang="hr-HR" sz="2800" b="1" dirty="0" smtClean="0">
                <a:cs typeface="Arial" pitchFamily="34" charset="0"/>
              </a:rPr>
              <a:t>  1 </a:t>
            </a:r>
            <a:r>
              <a:rPr lang="hr-HR" sz="2800" b="1" dirty="0">
                <a:cs typeface="Arial" pitchFamily="34" charset="0"/>
              </a:rPr>
              <a:t>kWh = 3</a:t>
            </a:r>
            <a:r>
              <a:rPr lang="en-US" sz="2800" b="1" dirty="0">
                <a:cs typeface="Arial" pitchFamily="34" charset="0"/>
              </a:rPr>
              <a:t> 600 000 J</a:t>
            </a:r>
          </a:p>
        </p:txBody>
      </p:sp>
    </p:spTree>
    <p:extLst>
      <p:ext uri="{BB962C8B-B14F-4D97-AF65-F5344CB8AC3E}">
        <p14:creationId xmlns="" xmlns:p14="http://schemas.microsoft.com/office/powerpoint/2010/main" val="2623299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6412" y="365125"/>
            <a:ext cx="10207388" cy="1325563"/>
          </a:xfrm>
        </p:spPr>
        <p:txBody>
          <a:bodyPr>
            <a:normAutofit/>
          </a:bodyPr>
          <a:lstStyle/>
          <a:p>
            <a:r>
              <a:rPr lang="hr-HR" sz="40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Zadatak </a:t>
            </a:r>
            <a:endParaRPr lang="hr-HR" sz="40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55431" y="1380148"/>
            <a:ext cx="10515600" cy="1749913"/>
          </a:xfrm>
        </p:spPr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US" sz="2400" dirty="0">
                <a:solidFill>
                  <a:prstClr val="black"/>
                </a:solidFill>
                <a:cs typeface="Arial" pitchFamily="34" charset="0"/>
              </a:rPr>
              <a:t>Električna grijalica snage 2,5 kW uključena je dva sata. </a:t>
            </a:r>
          </a:p>
          <a:p>
            <a:pPr marL="457200" lvl="0" indent="-457200">
              <a:lnSpc>
                <a:spcPct val="150000"/>
              </a:lnSpc>
              <a:spcBef>
                <a:spcPts val="0"/>
              </a:spcBef>
              <a:buFontTx/>
              <a:buAutoNum type="alphaLcParenR"/>
              <a:defRPr/>
            </a:pPr>
            <a:r>
              <a:rPr lang="en-US" sz="2400" dirty="0">
                <a:solidFill>
                  <a:prstClr val="black"/>
                </a:solidFill>
                <a:cs typeface="Arial" pitchFamily="34" charset="0"/>
              </a:rPr>
              <a:t>Koliki rad pritom obavi električna struja? U što se pretvara taj rad?</a:t>
            </a:r>
          </a:p>
          <a:p>
            <a:pPr marL="457200" lvl="0" indent="-457200">
              <a:lnSpc>
                <a:spcPct val="150000"/>
              </a:lnSpc>
              <a:spcBef>
                <a:spcPts val="0"/>
              </a:spcBef>
              <a:buFontTx/>
              <a:buAutoNum type="alphaLcParenR"/>
              <a:defRPr/>
            </a:pPr>
            <a:r>
              <a:rPr lang="en-US" sz="2400" dirty="0">
                <a:solidFill>
                  <a:prstClr val="black"/>
                </a:solidFill>
                <a:cs typeface="Arial" pitchFamily="34" charset="0"/>
              </a:rPr>
              <a:t>Koliko ćemo platiti za potrošenu električnu energiju, 1kWh = 1,05 kn</a:t>
            </a:r>
            <a:endParaRPr lang="hr-HR" sz="3200" dirty="0"/>
          </a:p>
        </p:txBody>
      </p:sp>
      <p:sp>
        <p:nvSpPr>
          <p:cNvPr id="4" name="Zvijezda s 5 krakova 3"/>
          <p:cNvSpPr/>
          <p:nvPr/>
        </p:nvSpPr>
        <p:spPr>
          <a:xfrm>
            <a:off x="167951" y="70379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 smtClean="0">
                <a:solidFill>
                  <a:srgbClr val="FCF26A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1</a:t>
            </a:r>
            <a:endParaRPr lang="hr-HR" sz="3600" b="1" dirty="0">
              <a:solidFill>
                <a:srgbClr val="FCF26A"/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1381287" y="3257014"/>
            <a:ext cx="9896312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800" i="1" dirty="0">
                <a:latin typeface="+mn-lt"/>
                <a:cs typeface="Arial" charset="0"/>
              </a:rPr>
              <a:t>Rješenje:</a:t>
            </a:r>
            <a:endParaRPr lang="en-US" sz="2400" i="1" dirty="0">
              <a:latin typeface="+mn-lt"/>
              <a:cs typeface="Arial" charset="0"/>
            </a:endParaRPr>
          </a:p>
          <a:p>
            <a:pPr>
              <a:lnSpc>
                <a:spcPct val="200000"/>
              </a:lnSpc>
            </a:pPr>
            <a:r>
              <a:rPr lang="en-US" sz="2400" i="1" dirty="0">
                <a:latin typeface="+mn-lt"/>
                <a:cs typeface="Arial" charset="0"/>
              </a:rPr>
              <a:t>	</a:t>
            </a:r>
            <a:r>
              <a:rPr lang="en-US" sz="2400" dirty="0">
                <a:latin typeface="+mn-lt"/>
                <a:cs typeface="Arial" charset="0"/>
              </a:rPr>
              <a:t>a) </a:t>
            </a:r>
            <a:r>
              <a:rPr lang="en-US" sz="2400" i="1" dirty="0">
                <a:latin typeface="+mn-lt"/>
                <a:cs typeface="Arial" charset="0"/>
              </a:rPr>
              <a:t>W</a:t>
            </a:r>
            <a:r>
              <a:rPr lang="en-US" sz="2400" dirty="0">
                <a:latin typeface="+mn-lt"/>
                <a:cs typeface="Arial" charset="0"/>
              </a:rPr>
              <a:t> = </a:t>
            </a:r>
            <a:r>
              <a:rPr lang="en-US" sz="2400" i="1" dirty="0">
                <a:latin typeface="+mn-lt"/>
                <a:cs typeface="Arial" charset="0"/>
              </a:rPr>
              <a:t>P</a:t>
            </a:r>
            <a:r>
              <a:rPr lang="en-US" sz="2400" dirty="0">
                <a:latin typeface="+mn-lt"/>
                <a:cs typeface="Arial" charset="0"/>
              </a:rPr>
              <a:t>·</a:t>
            </a:r>
            <a:r>
              <a:rPr lang="en-US" sz="2400" i="1" dirty="0">
                <a:latin typeface="+mn-lt"/>
                <a:cs typeface="Arial" charset="0"/>
              </a:rPr>
              <a:t>t</a:t>
            </a:r>
            <a:r>
              <a:rPr lang="en-US" sz="2400" dirty="0">
                <a:latin typeface="+mn-lt"/>
                <a:cs typeface="Arial" charset="0"/>
              </a:rPr>
              <a:t> = 2 500 W · 2 h = 5000 Wh = 5 kWh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+mn-lt"/>
                <a:cs typeface="Arial" charset="0"/>
              </a:rPr>
              <a:t>                 Taj se rad električne struje pretvara u toplinu.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+mn-lt"/>
                <a:cs typeface="Arial" charset="0"/>
              </a:rPr>
              <a:t>	b) 5 kWh · 1,05 kn / kWh = 5,25 kn.</a:t>
            </a:r>
          </a:p>
          <a:p>
            <a:pPr>
              <a:lnSpc>
                <a:spcPct val="150000"/>
              </a:lnSpc>
            </a:pPr>
            <a:endParaRPr lang="en-US" sz="2800" i="1" dirty="0"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2523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6954" y="903091"/>
            <a:ext cx="10056845" cy="986890"/>
          </a:xfrm>
        </p:spPr>
        <p:txBody>
          <a:bodyPr>
            <a:normAutofit/>
          </a:bodyPr>
          <a:lstStyle/>
          <a:p>
            <a:r>
              <a:rPr lang="hr-HR" sz="40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Koliko plaćamo električnu </a:t>
            </a:r>
            <a:r>
              <a:rPr lang="hr-HR" sz="40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energiju?</a:t>
            </a:r>
            <a:endParaRPr lang="hr-HR" sz="40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91308" y="2062305"/>
            <a:ext cx="10369062" cy="145462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SzPct val="81000"/>
              <a:buNone/>
            </a:pPr>
            <a:r>
              <a:rPr lang="hr-HR" altLang="sr-Latn-RS" sz="3200" dirty="0">
                <a:cs typeface="Alef" panose="00000500000000000000" pitchFamily="2" charset="-79"/>
              </a:rPr>
              <a:t>Kako se mjeri količina električne energije pretvorena (iskorištena) u </a:t>
            </a:r>
            <a:r>
              <a:rPr lang="hr-HR" altLang="sr-Latn-RS" sz="3200" dirty="0" smtClean="0">
                <a:cs typeface="Alef" panose="00000500000000000000" pitchFamily="2" charset="-79"/>
              </a:rPr>
              <a:t>kućanstvu?</a:t>
            </a:r>
          </a:p>
          <a:p>
            <a:pPr marL="0" indent="0">
              <a:lnSpc>
                <a:spcPct val="150000"/>
              </a:lnSpc>
              <a:buSzPct val="81000"/>
              <a:buNone/>
            </a:pPr>
            <a:r>
              <a:rPr lang="hr-HR" altLang="sr-Latn-RS" sz="3200" dirty="0" smtClean="0">
                <a:cs typeface="Alef" panose="00000500000000000000" pitchFamily="2" charset="-79"/>
              </a:rPr>
              <a:t>Odgovor na pitanje potražite u videu.</a:t>
            </a:r>
          </a:p>
        </p:txBody>
      </p:sp>
      <p:sp>
        <p:nvSpPr>
          <p:cNvPr id="4" name="Zvijezda s 5 krakova 3"/>
          <p:cNvSpPr/>
          <p:nvPr/>
        </p:nvSpPr>
        <p:spPr>
          <a:xfrm>
            <a:off x="167951" y="70379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 smtClean="0">
                <a:solidFill>
                  <a:srgbClr val="FCF26A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1</a:t>
            </a:r>
            <a:endParaRPr lang="hr-HR" sz="3600" b="1" dirty="0">
              <a:solidFill>
                <a:srgbClr val="FCF26A"/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pic>
        <p:nvPicPr>
          <p:cNvPr id="6" name="Picture 6" descr="zziu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768" y="3223846"/>
            <a:ext cx="1877815" cy="166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6953" y="4227632"/>
            <a:ext cx="972563" cy="1035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6953" y="5530239"/>
            <a:ext cx="1175059" cy="626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kstniOkvir 6"/>
          <p:cNvSpPr txBox="1"/>
          <p:nvPr/>
        </p:nvSpPr>
        <p:spPr>
          <a:xfrm>
            <a:off x="1488831" y="5182257"/>
            <a:ext cx="87454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sz="2400" dirty="0">
                <a:cs typeface="Arial" charset="0"/>
              </a:rPr>
              <a:t>Potrošnju električne energije u kućanstvu plaćamo</a:t>
            </a:r>
          </a:p>
          <a:p>
            <a:pPr algn="ctr">
              <a:lnSpc>
                <a:spcPct val="150000"/>
              </a:lnSpc>
            </a:pPr>
            <a:r>
              <a:rPr lang="hr-HR" sz="2400" dirty="0">
                <a:cs typeface="Arial" charset="0"/>
              </a:rPr>
              <a:t>prema potrošenim </a:t>
            </a:r>
            <a:r>
              <a:rPr lang="hr-HR" sz="2400" dirty="0" smtClean="0">
                <a:cs typeface="Arial" charset="0"/>
              </a:rPr>
              <a:t>kilovatsatima.</a:t>
            </a:r>
            <a:endParaRPr lang="hr-HR" sz="2400" dirty="0"/>
          </a:p>
        </p:txBody>
      </p:sp>
    </p:spTree>
    <p:extLst>
      <p:ext uri="{BB962C8B-B14F-4D97-AF65-F5344CB8AC3E}">
        <p14:creationId xmlns="" xmlns:p14="http://schemas.microsoft.com/office/powerpoint/2010/main" val="344362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ični oblačić 3"/>
          <p:cNvSpPr/>
          <p:nvPr/>
        </p:nvSpPr>
        <p:spPr>
          <a:xfrm>
            <a:off x="10698706" y="98006"/>
            <a:ext cx="1427327" cy="940061"/>
          </a:xfrm>
          <a:prstGeom prst="cloudCallou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5" name="Akcijski gumb: Pomoć 4">
            <a:hlinkClick r:id="" action="ppaction://noaction" highlightClick="1"/>
          </p:cNvPr>
          <p:cNvSpPr/>
          <p:nvPr/>
        </p:nvSpPr>
        <p:spPr>
          <a:xfrm>
            <a:off x="11026253" y="314170"/>
            <a:ext cx="655094" cy="507732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noFill/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1392072" y="802951"/>
            <a:ext cx="11558516" cy="940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lef" panose="00000500000000000000" pitchFamily="2" charset="-79"/>
              </a:rPr>
              <a:t>Jeste li razumjeli?</a:t>
            </a:r>
            <a:endParaRPr lang="hr-HR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lef" panose="00000500000000000000" pitchFamily="2" charset="-79"/>
            </a:endParaRPr>
          </a:p>
        </p:txBody>
      </p:sp>
      <p:sp>
        <p:nvSpPr>
          <p:cNvPr id="7" name="Zvijezda s 5 krakova 6"/>
          <p:cNvSpPr/>
          <p:nvPr/>
        </p:nvSpPr>
        <p:spPr>
          <a:xfrm>
            <a:off x="167951" y="703798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 smtClean="0">
                <a:solidFill>
                  <a:srgbClr val="FCF26A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1</a:t>
            </a:r>
            <a:endParaRPr lang="hr-HR" sz="3600" b="1" dirty="0">
              <a:solidFill>
                <a:srgbClr val="FCF26A"/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10" name="Rezervirano mjesto sadržaja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cs typeface="Arial" charset="0"/>
              </a:rPr>
              <a:t>U koje oblike energije se pretvara rad električne energije</a:t>
            </a:r>
            <a:r>
              <a:rPr lang="en-US" dirty="0" smtClean="0">
                <a:cs typeface="Arial" charset="0"/>
              </a:rPr>
              <a:t>?</a:t>
            </a:r>
            <a:endParaRPr lang="hr-HR" dirty="0" smtClean="0">
              <a:cs typeface="Arial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cs typeface="Arial" charset="0"/>
              </a:rPr>
              <a:t>Kada </a:t>
            </a:r>
            <a:r>
              <a:rPr lang="en-US" dirty="0">
                <a:cs typeface="Arial" charset="0"/>
              </a:rPr>
              <a:t>rabimo mjernu jedinicu </a:t>
            </a:r>
            <a:r>
              <a:rPr lang="en-US" dirty="0" smtClean="0">
                <a:cs typeface="Arial" charset="0"/>
              </a:rPr>
              <a:t>kWh</a:t>
            </a:r>
            <a:r>
              <a:rPr lang="hr-HR" dirty="0" smtClean="0">
                <a:cs typeface="Arial" charset="0"/>
              </a:rPr>
              <a:t>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hr-HR" dirty="0"/>
              <a:t>Električna žarulja snage 100 W svijetli 10 sati. Koliku će električnu energiju pritom potrošiti? Koliko će električne energije potrošiti LED žarulja snage 18 W ako svijetli jednako dugo? 	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hr-HR" dirty="0">
              <a:cs typeface="Alef" panose="00000500000000000000" pitchFamily="2" charset="-79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777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zentacija3" id="{DABE7C06-3859-4085-A9F7-3DA94A5CA651}" vid="{1EB91ACA-D9B5-428A-AC3D-F5A39C58D14D}"/>
    </a:ext>
  </a:extLst>
</a:theme>
</file>

<file path=ppt/theme/theme2.xml><?xml version="1.0" encoding="utf-8"?>
<a:theme xmlns:a="http://schemas.openxmlformats.org/drawingml/2006/main" name="1_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zentacija3" id="{DABE7C06-3859-4085-A9F7-3DA94A5CA651}" vid="{1EB91ACA-D9B5-428A-AC3D-F5A39C58D1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Prezentacija3</Template>
  <TotalTime>1615</TotalTime>
  <Words>344</Words>
  <Application>Microsoft Office PowerPoint</Application>
  <PresentationFormat>Custom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Tema sustava Office</vt:lpstr>
      <vt:lpstr>1_Tema sustava Office</vt:lpstr>
      <vt:lpstr>Slide 1</vt:lpstr>
      <vt:lpstr>Razmislite </vt:lpstr>
      <vt:lpstr>Rad električne struje u strujnom krugu </vt:lpstr>
      <vt:lpstr>Zadatak </vt:lpstr>
      <vt:lpstr>Snaga električne struje </vt:lpstr>
      <vt:lpstr>Mjerne jedinice snage </vt:lpstr>
      <vt:lpstr>Zadatak </vt:lpstr>
      <vt:lpstr>Koliko plaćamo električnu energiju?</vt:lpstr>
      <vt:lpstr>Slide 9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Korisnik</dc:creator>
  <cp:lastModifiedBy>sk-iloncarek</cp:lastModifiedBy>
  <cp:revision>27</cp:revision>
  <dcterms:created xsi:type="dcterms:W3CDTF">2020-09-12T17:39:48Z</dcterms:created>
  <dcterms:modified xsi:type="dcterms:W3CDTF">2020-09-29T08:17:43Z</dcterms:modified>
</cp:coreProperties>
</file>